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56" r:id="rId3"/>
    <p:sldId id="261" r:id="rId4"/>
    <p:sldId id="257" r:id="rId5"/>
    <p:sldId id="258" r:id="rId6"/>
    <p:sldId id="259" r:id="rId7"/>
    <p:sldId id="260" r:id="rId8"/>
    <p:sldId id="264" r:id="rId9"/>
    <p:sldId id="262" r:id="rId10"/>
    <p:sldId id="265" r:id="rId11"/>
    <p:sldId id="270" r:id="rId12"/>
    <p:sldId id="266" r:id="rId13"/>
    <p:sldId id="268" r:id="rId14"/>
    <p:sldId id="267" r:id="rId15"/>
    <p:sldId id="271" r:id="rId16"/>
    <p:sldId id="272" r:id="rId17"/>
    <p:sldId id="269" r:id="rId18"/>
    <p:sldId id="273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ll, Gerhold" initials="BG" lastIdx="0" clrIdx="0">
    <p:extLst>
      <p:ext uri="{19B8F6BF-5375-455C-9EA6-DF929625EA0E}">
        <p15:presenceInfo xmlns:p15="http://schemas.microsoft.com/office/powerpoint/2012/main" userId="S-1-5-21-935167727-1613677632-4055473858-2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5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KITA-Neubau Meinhard - Bürgerinformation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C754-C788-4F6C-814D-841E4674A7B9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5D849-7410-4FAA-8E01-2B0B532992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717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KITA-Neubau Meinhard - Bürgerinformation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F94AC-7F7A-440B-9EA7-58CE37B34926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A6EC-1C64-499E-9483-6956DA687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856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5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83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57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13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65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77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0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68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0DB2-8561-43F3-AB2D-ECD91149BF22}" type="datetimeFigureOut">
              <a:rPr lang="de-DE" smtClean="0"/>
              <a:t>20.06.2024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163A-2AF0-4FE7-803D-869C8557E8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85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97221"/>
            <a:ext cx="10417424" cy="586355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242560" y="661141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gruppiger Kindergarten – 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 Millionen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2023 - Korbach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1040" y="497221"/>
            <a:ext cx="3820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 – Neubau Meinhard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Was haben wir?</a:t>
            </a:r>
            <a:b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Was wollen wir?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Warum wollen wir was?</a:t>
            </a:r>
            <a:b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Können wir es bezahlen?</a:t>
            </a:r>
          </a:p>
          <a:p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04175"/>
              </p:ext>
            </p:extLst>
          </p:nvPr>
        </p:nvGraphicFramePr>
        <p:xfrm>
          <a:off x="4165601" y="1084973"/>
          <a:ext cx="2753360" cy="174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174">
                  <a:extLst>
                    <a:ext uri="{9D8B030D-6E8A-4147-A177-3AD203B41FA5}">
                      <a16:colId xmlns:a16="http://schemas.microsoft.com/office/drawing/2014/main" val="2536782205"/>
                    </a:ext>
                  </a:extLst>
                </a:gridCol>
                <a:gridCol w="574483">
                  <a:extLst>
                    <a:ext uri="{9D8B030D-6E8A-4147-A177-3AD203B41FA5}">
                      <a16:colId xmlns:a16="http://schemas.microsoft.com/office/drawing/2014/main" val="655391592"/>
                    </a:ext>
                  </a:extLst>
                </a:gridCol>
                <a:gridCol w="893220">
                  <a:extLst>
                    <a:ext uri="{9D8B030D-6E8A-4147-A177-3AD203B41FA5}">
                      <a16:colId xmlns:a16="http://schemas.microsoft.com/office/drawing/2014/main" val="3296355440"/>
                    </a:ext>
                  </a:extLst>
                </a:gridCol>
                <a:gridCol w="574483">
                  <a:extLst>
                    <a:ext uri="{9D8B030D-6E8A-4147-A177-3AD203B41FA5}">
                      <a16:colId xmlns:a16="http://schemas.microsoft.com/office/drawing/2014/main" val="3058304913"/>
                    </a:ext>
                  </a:extLst>
                </a:gridCol>
              </a:tblGrid>
              <a:tr h="1688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Geburten In Meinhard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331500"/>
                  </a:ext>
                </a:extLst>
              </a:tr>
              <a:tr h="15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Jahrgang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Jungen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Mädchen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271809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82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480962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1960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74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666536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1972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339021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560765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1990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963649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43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442690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283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932" t="22378" r="18066" b="16752"/>
          <a:stretch/>
        </p:blipFill>
        <p:spPr>
          <a:xfrm>
            <a:off x="1483360" y="598901"/>
            <a:ext cx="9509760" cy="56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933" t="21867" r="20199" b="18222"/>
          <a:stretch/>
        </p:blipFill>
        <p:spPr>
          <a:xfrm>
            <a:off x="421640" y="154583"/>
            <a:ext cx="11348720" cy="65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8734" t="15022" r="23667" b="6845"/>
          <a:stretch/>
        </p:blipFill>
        <p:spPr>
          <a:xfrm>
            <a:off x="2987040" y="581325"/>
            <a:ext cx="5598160" cy="56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400" t="22489" r="26200" b="9665"/>
          <a:stretch/>
        </p:blipFill>
        <p:spPr>
          <a:xfrm>
            <a:off x="1943100" y="613641"/>
            <a:ext cx="8305800" cy="59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934" t="16266" r="12267" b="5867"/>
          <a:stretch/>
        </p:blipFill>
        <p:spPr>
          <a:xfrm>
            <a:off x="1158240" y="174044"/>
            <a:ext cx="9702800" cy="68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600" t="15467" r="17866" b="61160"/>
          <a:stretch/>
        </p:blipFill>
        <p:spPr>
          <a:xfrm>
            <a:off x="198634" y="1862458"/>
            <a:ext cx="11794731" cy="25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6100" t="22466" r="10300" b="28467"/>
          <a:stretch/>
        </p:blipFill>
        <p:spPr>
          <a:xfrm>
            <a:off x="3459479" y="137160"/>
            <a:ext cx="8538791" cy="375870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48600" t="33333" r="8650" b="27266"/>
          <a:stretch/>
        </p:blipFill>
        <p:spPr>
          <a:xfrm>
            <a:off x="3559199" y="3688080"/>
            <a:ext cx="4464661" cy="30860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05800" y="3895862"/>
            <a:ext cx="355092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Natur-/Waldkindergartenwagen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33 qm Grundfläche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 Kinder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90.594,70 €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(brutto mit Lieferung)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1.227,38 €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Monat bei Mietkauf</a:t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(83 Monatsraten; 1Monatsrate 15.692,08 €)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22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1134" t="28267" r="45477" b="12000"/>
          <a:stretch/>
        </p:blipFill>
        <p:spPr>
          <a:xfrm>
            <a:off x="1960789" y="1290320"/>
            <a:ext cx="2763612" cy="52933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0666" t="16979" r="34400" b="10488"/>
          <a:stretch/>
        </p:blipFill>
        <p:spPr>
          <a:xfrm>
            <a:off x="5644576" y="680720"/>
            <a:ext cx="3966783" cy="61772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7776" y="28061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geht’s weiter ?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73865" y="1105654"/>
            <a:ext cx="25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Mitglieder zur 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6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01340" y="2088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TOP 1 </a:t>
            </a:r>
            <a:r>
              <a:rPr lang="de-DE" b="1" dirty="0" err="1" smtClean="0"/>
              <a:t>GeVe</a:t>
            </a:r>
            <a:r>
              <a:rPr lang="de-DE" b="1" dirty="0" smtClean="0"/>
              <a:t> vom 23. Mai 2024 </a:t>
            </a:r>
            <a:br>
              <a:rPr lang="de-DE" b="1" dirty="0" smtClean="0"/>
            </a:br>
            <a:r>
              <a:rPr lang="de-DE" dirty="0" smtClean="0"/>
              <a:t>7</a:t>
            </a:r>
            <a:r>
              <a:rPr lang="de-DE" dirty="0"/>
              <a:t>. Änderung des Flächennutzungsplanes und Bebauungsplanes "Ziegelweg 1", </a:t>
            </a:r>
            <a:r>
              <a:rPr lang="de-DE" dirty="0" smtClean="0"/>
              <a:t>Grebendorf </a:t>
            </a:r>
            <a:r>
              <a:rPr lang="de-DE" dirty="0"/>
              <a:t>- </a:t>
            </a:r>
            <a:r>
              <a:rPr lang="de-DE" dirty="0" smtClean="0"/>
              <a:t>Aufstellungsbeschluss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101340" y="1206282"/>
            <a:ext cx="8016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Beschluss:</a:t>
            </a:r>
            <a:r>
              <a:rPr lang="de-DE" dirty="0"/>
              <a:t> Die Gemeindevertretung der Gemeinde Meinhard beschließt die Aufstellung der 7. </a:t>
            </a:r>
            <a:r>
              <a:rPr lang="de-DE" dirty="0" smtClean="0"/>
              <a:t>Änderung </a:t>
            </a:r>
            <a:r>
              <a:rPr lang="de-DE" dirty="0"/>
              <a:t>des Flächennutzungsplanes „Ziegelweg 1“, Gemarkung Grebendorf in den in der Anlage dargestellten Grenzen des Geltungsbereiches.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Beratungsergebnis</a:t>
            </a:r>
            <a:r>
              <a:rPr lang="de-DE" dirty="0"/>
              <a:t>: 16 Ja-Stimme(n), 5 Gegenstimme(n), 0 Stimmenthaltung(en) 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Beschluss</a:t>
            </a:r>
            <a:r>
              <a:rPr lang="de-DE" b="1" dirty="0"/>
              <a:t>:</a:t>
            </a:r>
            <a:r>
              <a:rPr lang="de-DE" dirty="0"/>
              <a:t> Die Gemeindevertretung der Gemeinde Meinhard beschließt die Aufstellung des </a:t>
            </a:r>
            <a:r>
              <a:rPr lang="de-DE" dirty="0" smtClean="0"/>
              <a:t>Bebauungsplanes </a:t>
            </a:r>
            <a:r>
              <a:rPr lang="de-DE" dirty="0"/>
              <a:t>„Ziegelweg 1“, Gemarkung Grebendorf, in den in der Anlage dargestellten Grenzen des Geltungsbereiches.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Beratungsergebnis</a:t>
            </a:r>
            <a:r>
              <a:rPr lang="de-DE" dirty="0"/>
              <a:t>: 16 Ja-Stimme(n), 4 Gegenstimme(n), 1 Stimmenthaltung(en) </a:t>
            </a:r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Beschluss</a:t>
            </a:r>
            <a:r>
              <a:rPr lang="de-DE" b="1" dirty="0"/>
              <a:t>:</a:t>
            </a:r>
            <a:r>
              <a:rPr lang="de-DE" dirty="0"/>
              <a:t> Die Gemeindevertretung der Gemeinde Meinhard beauftragt die Verwaltung mit der Durchführung der Beteiligungsverfahren nach §§ 3 und 4 (1) BauGB. </a:t>
            </a:r>
            <a:endParaRPr lang="de-DE" dirty="0" smtClean="0"/>
          </a:p>
          <a:p>
            <a:r>
              <a:rPr lang="de-DE" dirty="0" smtClean="0"/>
              <a:t>Beratungsergebnis</a:t>
            </a:r>
            <a:r>
              <a:rPr lang="de-DE" dirty="0"/>
              <a:t>: </a:t>
            </a:r>
            <a:r>
              <a:rPr lang="de-DE" dirty="0" smtClean="0"/>
              <a:t>16 </a:t>
            </a:r>
            <a:r>
              <a:rPr lang="de-DE" dirty="0"/>
              <a:t>Ja-Stimme(n), 4 Gegenstimme(n), 1 Stimmenthaltung(en)</a:t>
            </a:r>
          </a:p>
        </p:txBody>
      </p:sp>
    </p:spTree>
    <p:extLst>
      <p:ext uri="{BB962C8B-B14F-4D97-AF65-F5344CB8AC3E}">
        <p14:creationId xmlns:p14="http://schemas.microsoft.com/office/powerpoint/2010/main" val="165498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4548" y="357807"/>
            <a:ext cx="9144000" cy="1800433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09" y="555400"/>
            <a:ext cx="2927861" cy="169838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70" y="572068"/>
            <a:ext cx="3345753" cy="169033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663" y="555400"/>
            <a:ext cx="2357330" cy="1731247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453886" y="6123874"/>
            <a:ext cx="11660707" cy="96442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53887" y="6033051"/>
            <a:ext cx="0" cy="4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453886" y="6082748"/>
            <a:ext cx="0" cy="292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12114593" y="5936444"/>
            <a:ext cx="0" cy="292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 rot="10800000">
            <a:off x="223054" y="5300943"/>
            <a:ext cx="461665" cy="588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 smtClean="0"/>
              <a:t>1937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923" y="580151"/>
            <a:ext cx="2807331" cy="1682256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 rot="10800000">
            <a:off x="11867476" y="5289717"/>
            <a:ext cx="461665" cy="588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 smtClean="0"/>
              <a:t>2024</a:t>
            </a:r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2217" y="1258023"/>
            <a:ext cx="451143" cy="384081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502" y="6049495"/>
            <a:ext cx="18290" cy="304826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329309" y="207264"/>
            <a:ext cx="1102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Schwebda 2 Gruppen (2Ü)        Frieda 3 Gruppen (1U, 2Ü)             Grebendorf 4 Gruppen (1U, 3 Ü)            Jestädt 1U Gruppe </a:t>
            </a:r>
            <a:endParaRPr lang="de-DE" dirty="0"/>
          </a:p>
        </p:txBody>
      </p:sp>
      <p:pic>
        <p:nvPicPr>
          <p:cNvPr id="72" name="Grafik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300" y="6033051"/>
            <a:ext cx="18290" cy="304826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429496" y="2401869"/>
            <a:ext cx="130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Neubau als Erntekindergarten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440" y="6070530"/>
            <a:ext cx="18290" cy="304826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616" y="6070530"/>
            <a:ext cx="18290" cy="304826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580" y="6070530"/>
            <a:ext cx="18290" cy="304826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652" y="6033051"/>
            <a:ext cx="18290" cy="304826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538" y="6013735"/>
            <a:ext cx="18290" cy="304826"/>
          </a:xfrm>
          <a:prstGeom prst="rect">
            <a:avLst/>
          </a:prstGeom>
        </p:spPr>
      </p:pic>
      <p:pic>
        <p:nvPicPr>
          <p:cNvPr id="82" name="Grafik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790" y="6043641"/>
            <a:ext cx="18290" cy="304826"/>
          </a:xfrm>
          <a:prstGeom prst="rect">
            <a:avLst/>
          </a:prstGeom>
        </p:spPr>
      </p:pic>
      <p:pic>
        <p:nvPicPr>
          <p:cNvPr id="83" name="Grafik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536" y="6043641"/>
            <a:ext cx="18290" cy="304826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371" y="6043641"/>
            <a:ext cx="18290" cy="304826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890" y="6010603"/>
            <a:ext cx="18290" cy="304826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231" y="5993539"/>
            <a:ext cx="18290" cy="304826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3070" y="5982419"/>
            <a:ext cx="18290" cy="304826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513" y="5960713"/>
            <a:ext cx="18290" cy="304826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1604" y="5960713"/>
            <a:ext cx="18290" cy="304826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 rot="10800000">
            <a:off x="5875606" y="5341597"/>
            <a:ext cx="461665" cy="588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 smtClean="0"/>
              <a:t>1980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 rot="10800000">
            <a:off x="2980889" y="5378295"/>
            <a:ext cx="461665" cy="588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 smtClean="0"/>
              <a:t>1960</a:t>
            </a:r>
            <a:endParaRPr lang="de-DE" dirty="0"/>
          </a:p>
        </p:txBody>
      </p:sp>
      <p:sp>
        <p:nvSpPr>
          <p:cNvPr id="94" name="Textfeld 93"/>
          <p:cNvSpPr txBox="1"/>
          <p:nvPr/>
        </p:nvSpPr>
        <p:spPr>
          <a:xfrm rot="10800000">
            <a:off x="8770322" y="5326702"/>
            <a:ext cx="461665" cy="588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 smtClean="0"/>
              <a:t>2000</a:t>
            </a:r>
            <a:endParaRPr lang="de-DE" dirty="0"/>
          </a:p>
        </p:txBody>
      </p:sp>
      <p:sp>
        <p:nvSpPr>
          <p:cNvPr id="101" name="Textfeld 100"/>
          <p:cNvSpPr txBox="1"/>
          <p:nvPr/>
        </p:nvSpPr>
        <p:spPr>
          <a:xfrm>
            <a:off x="429496" y="3307867"/>
            <a:ext cx="159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Anbau 2ter Gruppenraum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53886" y="2851676"/>
            <a:ext cx="159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Wiedereröffnung als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Gemeindekita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453886" y="3757431"/>
            <a:ext cx="159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Anbau Wasch und Sanitär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33442" y="4208229"/>
            <a:ext cx="159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Energetische Sanierung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6602923" y="4157541"/>
            <a:ext cx="130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Anbau einer Krippe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3200770" y="2993665"/>
            <a:ext cx="144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Anbau eines Ruheraumes  für U3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6602922" y="3302536"/>
            <a:ext cx="130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Abriss und Neubau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6602921" y="3729857"/>
            <a:ext cx="130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energetische Sanierung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3207616" y="2543488"/>
            <a:ext cx="130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Neubau 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9276897" y="2375050"/>
            <a:ext cx="236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Inbetriebnahme Krippe Schlosszwerge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29495" y="4686162"/>
            <a:ext cx="159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Umbau zur Wiederinbetriebnahme der 2ten Gruppe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602921" y="2479497"/>
            <a:ext cx="1301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erster Kindergarten am heutigen Standort – Holzbaracke.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ussdiagramm: Verbinder 2"/>
          <p:cNvSpPr/>
          <p:nvPr/>
        </p:nvSpPr>
        <p:spPr>
          <a:xfrm>
            <a:off x="336147" y="6124198"/>
            <a:ext cx="226367" cy="1849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3915" y="6073139"/>
            <a:ext cx="237765" cy="1950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926" y="6082748"/>
            <a:ext cx="237765" cy="1950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0319" y="6073139"/>
            <a:ext cx="243575" cy="1998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0286" y="6065470"/>
            <a:ext cx="237765" cy="1950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1168" y="5783929"/>
            <a:ext cx="237765" cy="195089"/>
          </a:xfrm>
          <a:prstGeom prst="rect">
            <a:avLst/>
          </a:prstGeom>
        </p:spPr>
      </p:pic>
      <p:sp>
        <p:nvSpPr>
          <p:cNvPr id="12" name="Flussdiagramm: Verbinder 11"/>
          <p:cNvSpPr/>
          <p:nvPr/>
        </p:nvSpPr>
        <p:spPr>
          <a:xfrm>
            <a:off x="4837476" y="6006365"/>
            <a:ext cx="290987" cy="3132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8893" y="5958032"/>
            <a:ext cx="298730" cy="329213"/>
          </a:xfrm>
          <a:prstGeom prst="rect">
            <a:avLst/>
          </a:prstGeom>
        </p:spPr>
      </p:pic>
      <p:sp>
        <p:nvSpPr>
          <p:cNvPr id="16" name="Flussdiagramm: Verbinder 15"/>
          <p:cNvSpPr/>
          <p:nvPr/>
        </p:nvSpPr>
        <p:spPr>
          <a:xfrm>
            <a:off x="1378579" y="6033051"/>
            <a:ext cx="326178" cy="29769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1763" y="6017393"/>
            <a:ext cx="341406" cy="31092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0221" y="5993539"/>
            <a:ext cx="341406" cy="3109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8114" y="5653028"/>
            <a:ext cx="341406" cy="310923"/>
          </a:xfrm>
          <a:prstGeom prst="rect">
            <a:avLst/>
          </a:prstGeom>
        </p:spPr>
      </p:pic>
      <p:sp>
        <p:nvSpPr>
          <p:cNvPr id="27" name="Flussdiagramm: Verbinder 26"/>
          <p:cNvSpPr/>
          <p:nvPr/>
        </p:nvSpPr>
        <p:spPr>
          <a:xfrm>
            <a:off x="11750609" y="6012307"/>
            <a:ext cx="219435" cy="25064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 rot="16200000">
            <a:off x="7323733" y="4661091"/>
            <a:ext cx="19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seit 1996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Rechtsanspruch auf Ü 3 Platz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 rot="16200000">
            <a:off x="9719324" y="4450202"/>
            <a:ext cx="197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seit 2013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Rechtsanspruch auf U3 Platz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86" y="274797"/>
            <a:ext cx="237765" cy="19508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8342" y="207773"/>
            <a:ext cx="298730" cy="329213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1515" y="216420"/>
            <a:ext cx="341406" cy="310923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0286" y="240441"/>
            <a:ext cx="231668" cy="262151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8122920" y="2908521"/>
            <a:ext cx="413004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Kitakommissionen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Hilfsorgan des Gemeindevorstandes          2017;  2024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11356321" y="3371975"/>
            <a:ext cx="0" cy="228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45503" y="3329774"/>
            <a:ext cx="164606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1848" t="34380" r="40785" b="16709"/>
          <a:stretch/>
        </p:blipFill>
        <p:spPr>
          <a:xfrm>
            <a:off x="2916820" y="937548"/>
            <a:ext cx="5694745" cy="559057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2825" y="428263"/>
            <a:ext cx="950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Bedarfsfläche für 1 Kita-Gruppe = 170 qm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5" y="1353698"/>
            <a:ext cx="6976207" cy="39330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53133" r="43388"/>
          <a:stretch/>
        </p:blipFill>
        <p:spPr>
          <a:xfrm>
            <a:off x="7454234" y="1353698"/>
            <a:ext cx="3643348" cy="42454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69293" y="538619"/>
            <a:ext cx="652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 – „ Villa Kunterbunt“ in Grebendorf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0" y="1574286"/>
            <a:ext cx="6644049" cy="43016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44" y="1574286"/>
            <a:ext cx="4608448" cy="47889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67419" y="501041"/>
            <a:ext cx="810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Kita-Sonnenschein in Frieda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9" y="1136767"/>
            <a:ext cx="6709126" cy="49759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55" y="1136767"/>
            <a:ext cx="4860015" cy="43621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6510" y="325677"/>
            <a:ext cx="992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 – Löwenzahn in Schwebda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9014" t="21304" r="38548" b="11708"/>
          <a:stretch/>
        </p:blipFill>
        <p:spPr>
          <a:xfrm>
            <a:off x="212944" y="934801"/>
            <a:ext cx="6037544" cy="5252095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54170"/>
              </p:ext>
            </p:extLst>
          </p:nvPr>
        </p:nvGraphicFramePr>
        <p:xfrm>
          <a:off x="6250488" y="1164991"/>
          <a:ext cx="541541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312">
                  <a:extLst>
                    <a:ext uri="{9D8B030D-6E8A-4147-A177-3AD203B41FA5}">
                      <a16:colId xmlns:a16="http://schemas.microsoft.com/office/drawing/2014/main" val="673438694"/>
                    </a:ext>
                  </a:extLst>
                </a:gridCol>
                <a:gridCol w="3384115">
                  <a:extLst>
                    <a:ext uri="{9D8B030D-6E8A-4147-A177-3AD203B41FA5}">
                      <a16:colId xmlns:a16="http://schemas.microsoft.com/office/drawing/2014/main" val="3379382500"/>
                    </a:ext>
                  </a:extLst>
                </a:gridCol>
                <a:gridCol w="1118992">
                  <a:extLst>
                    <a:ext uri="{9D8B030D-6E8A-4147-A177-3AD203B41FA5}">
                      <a16:colId xmlns:a16="http://schemas.microsoft.com/office/drawing/2014/main" val="701124565"/>
                    </a:ext>
                  </a:extLst>
                </a:gridCol>
              </a:tblGrid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Raum Nr..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Bezeichnung der Räume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Größe in qm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977026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Garderobe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16,48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46748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Schlafraum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24,51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826189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19,01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336207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Küche/Essen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18,51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95267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Personal WC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5,88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308220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Büro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16,28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05576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Sanitär Kita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7,28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30464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Gruppenraum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58,27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33728"/>
                  </a:ext>
                </a:extLst>
              </a:tr>
              <a:tr h="28881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166,22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1964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31423" y="265708"/>
            <a:ext cx="73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 – „Schlosszwerge“ in Jestädt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674545"/>
              </p:ext>
            </p:extLst>
          </p:nvPr>
        </p:nvGraphicFramePr>
        <p:xfrm>
          <a:off x="1960880" y="528319"/>
          <a:ext cx="6492240" cy="5882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0667">
                  <a:extLst>
                    <a:ext uri="{9D8B030D-6E8A-4147-A177-3AD203B41FA5}">
                      <a16:colId xmlns:a16="http://schemas.microsoft.com/office/drawing/2014/main" val="2784790342"/>
                    </a:ext>
                  </a:extLst>
                </a:gridCol>
                <a:gridCol w="1751573">
                  <a:extLst>
                    <a:ext uri="{9D8B030D-6E8A-4147-A177-3AD203B41FA5}">
                      <a16:colId xmlns:a16="http://schemas.microsoft.com/office/drawing/2014/main" val="781098358"/>
                    </a:ext>
                  </a:extLst>
                </a:gridCol>
              </a:tblGrid>
              <a:tr h="5784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Geburtenstatistik der Kinder von 2013-2023</a:t>
                      </a:r>
                      <a:br>
                        <a:rPr lang="de-DE" sz="1200" u="none" strike="noStrike">
                          <a:effectLst/>
                        </a:rPr>
                      </a:br>
                      <a:r>
                        <a:rPr lang="de-DE" sz="1200" u="none" strike="noStrike">
                          <a:effectLst/>
                        </a:rPr>
                        <a:t>Meinhard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974556"/>
                  </a:ext>
                </a:extLst>
              </a:tr>
              <a:tr h="3601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Stichtag der Auswertung 5.1.2024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954017"/>
                  </a:ext>
                </a:extLst>
              </a:tr>
              <a:tr h="43656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Jahrgang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Kinder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6867760"/>
                  </a:ext>
                </a:extLst>
              </a:tr>
              <a:tr h="38199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01.01.2013 - 31.12.2013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9775630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01.01.2014 - 31.12.2014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3915443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01.01.2015 - 31.12.2015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1791190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01.01.2016 - 31.12.2016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47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0750214"/>
                  </a:ext>
                </a:extLst>
              </a:tr>
              <a:tr h="32742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01.01.2017 - 31.12.2017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1571926"/>
                  </a:ext>
                </a:extLst>
              </a:tr>
              <a:tr h="3492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01.01.2018 - 31.12.2018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9442874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01.01.2019 - 31.12.2019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6178339"/>
                  </a:ext>
                </a:extLst>
              </a:tr>
              <a:tr h="3492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01.01.2020 - 31.12.2020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9686716"/>
                  </a:ext>
                </a:extLst>
              </a:tr>
              <a:tr h="40381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01.01.2021 - 31.12.2021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6802028"/>
                  </a:ext>
                </a:extLst>
              </a:tr>
              <a:tr h="4147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01.01.2022 - 31.12.2022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3111601"/>
                  </a:ext>
                </a:extLst>
              </a:tr>
              <a:tr h="4147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01.01.2023 - 31.12.2023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6409915"/>
                  </a:ext>
                </a:extLst>
              </a:tr>
              <a:tr h="26193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u="none" strike="noStrike">
                          <a:effectLst/>
                        </a:rPr>
                        <a:t>Gesamt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376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0999036"/>
                  </a:ext>
                </a:extLst>
              </a:tr>
              <a:tr h="2728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Durchschnitt 376/11 Jahre = 34,2 Kinder / Jahr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5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1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734" t="21956" r="44201" b="20621"/>
          <a:stretch/>
        </p:blipFill>
        <p:spPr>
          <a:xfrm>
            <a:off x="2092960" y="147320"/>
            <a:ext cx="8239760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Breitbild</PresentationFormat>
  <Paragraphs>140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Kindergarten:  Angebot, Pflicht und Recht</dc:title>
  <dc:creator>Brill, Gerhold</dc:creator>
  <cp:lastModifiedBy>Brill, Gerhold</cp:lastModifiedBy>
  <cp:revision>58</cp:revision>
  <cp:lastPrinted>2024-06-20T12:33:36Z</cp:lastPrinted>
  <dcterms:created xsi:type="dcterms:W3CDTF">2024-06-09T10:05:49Z</dcterms:created>
  <dcterms:modified xsi:type="dcterms:W3CDTF">2024-06-20T13:16:14Z</dcterms:modified>
</cp:coreProperties>
</file>